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315" r:id="rId6"/>
    <p:sldId id="308" r:id="rId7"/>
    <p:sldId id="320" r:id="rId8"/>
    <p:sldId id="357" r:id="rId9"/>
    <p:sldId id="350" r:id="rId10"/>
    <p:sldId id="354" r:id="rId11"/>
    <p:sldId id="339" r:id="rId12"/>
    <p:sldId id="342" r:id="rId13"/>
    <p:sldId id="356" r:id="rId14"/>
    <p:sldId id="351" r:id="rId15"/>
    <p:sldId id="3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66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ocha" userId="58daeefe903b64b8" providerId="LiveId" clId="{F3B964C2-E3C9-4D5E-9C4C-C5DF540B9267}"/>
    <pc:docChg chg="delSld modSld">
      <pc:chgData name="Katie Rocha" userId="58daeefe903b64b8" providerId="LiveId" clId="{F3B964C2-E3C9-4D5E-9C4C-C5DF540B9267}" dt="2021-04-09T21:33:18.770" v="211" actId="20577"/>
      <pc:docMkLst>
        <pc:docMk/>
      </pc:docMkLst>
      <pc:sldChg chg="modSp mod">
        <pc:chgData name="Katie Rocha" userId="58daeefe903b64b8" providerId="LiveId" clId="{F3B964C2-E3C9-4D5E-9C4C-C5DF540B9267}" dt="2021-04-09T21:19:47.106" v="20" actId="20577"/>
        <pc:sldMkLst>
          <pc:docMk/>
          <pc:sldMk cId="3679170560" sldId="315"/>
        </pc:sldMkLst>
        <pc:spChg chg="mod">
          <ac:chgData name="Katie Rocha" userId="58daeefe903b64b8" providerId="LiveId" clId="{F3B964C2-E3C9-4D5E-9C4C-C5DF540B9267}" dt="2021-04-09T21:19:47.106" v="20" actId="20577"/>
          <ac:spMkLst>
            <pc:docMk/>
            <pc:sldMk cId="3679170560" sldId="315"/>
            <ac:spMk id="3" creationId="{AD40B6A9-4B9A-4568-B1E8-E18BA23F7352}"/>
          </ac:spMkLst>
        </pc:spChg>
      </pc:sldChg>
      <pc:sldChg chg="del">
        <pc:chgData name="Katie Rocha" userId="58daeefe903b64b8" providerId="LiveId" clId="{F3B964C2-E3C9-4D5E-9C4C-C5DF540B9267}" dt="2021-04-09T21:20:31.856" v="21" actId="2696"/>
        <pc:sldMkLst>
          <pc:docMk/>
          <pc:sldMk cId="3486102356" sldId="317"/>
        </pc:sldMkLst>
      </pc:sldChg>
      <pc:sldChg chg="modSp mod">
        <pc:chgData name="Katie Rocha" userId="58daeefe903b64b8" providerId="LiveId" clId="{F3B964C2-E3C9-4D5E-9C4C-C5DF540B9267}" dt="2021-04-09T21:20:53.251" v="22" actId="20577"/>
        <pc:sldMkLst>
          <pc:docMk/>
          <pc:sldMk cId="3358501251" sldId="320"/>
        </pc:sldMkLst>
        <pc:spChg chg="mod">
          <ac:chgData name="Katie Rocha" userId="58daeefe903b64b8" providerId="LiveId" clId="{F3B964C2-E3C9-4D5E-9C4C-C5DF540B9267}" dt="2021-04-09T21:20:53.251" v="22" actId="20577"/>
          <ac:spMkLst>
            <pc:docMk/>
            <pc:sldMk cId="3358501251" sldId="320"/>
            <ac:spMk id="3" creationId="{1B0FFF48-20E6-4996-8EAA-27102EDA0F69}"/>
          </ac:spMkLst>
        </pc:spChg>
      </pc:sldChg>
      <pc:sldChg chg="modSp mod">
        <pc:chgData name="Katie Rocha" userId="58daeefe903b64b8" providerId="LiveId" clId="{F3B964C2-E3C9-4D5E-9C4C-C5DF540B9267}" dt="2021-04-09T21:23:51.638" v="177" actId="20577"/>
        <pc:sldMkLst>
          <pc:docMk/>
          <pc:sldMk cId="735803178" sldId="339"/>
        </pc:sldMkLst>
        <pc:spChg chg="mod">
          <ac:chgData name="Katie Rocha" userId="58daeefe903b64b8" providerId="LiveId" clId="{F3B964C2-E3C9-4D5E-9C4C-C5DF540B9267}" dt="2021-04-09T21:23:51.638" v="177" actId="20577"/>
          <ac:spMkLst>
            <pc:docMk/>
            <pc:sldMk cId="735803178" sldId="339"/>
            <ac:spMk id="3" creationId="{1B0FFF48-20E6-4996-8EAA-27102EDA0F69}"/>
          </ac:spMkLst>
        </pc:spChg>
      </pc:sldChg>
      <pc:sldChg chg="modSp del mod">
        <pc:chgData name="Katie Rocha" userId="58daeefe903b64b8" providerId="LiveId" clId="{F3B964C2-E3C9-4D5E-9C4C-C5DF540B9267}" dt="2021-04-09T21:24:23.750" v="179" actId="47"/>
        <pc:sldMkLst>
          <pc:docMk/>
          <pc:sldMk cId="623931686" sldId="340"/>
        </pc:sldMkLst>
        <pc:spChg chg="mod">
          <ac:chgData name="Katie Rocha" userId="58daeefe903b64b8" providerId="LiveId" clId="{F3B964C2-E3C9-4D5E-9C4C-C5DF540B9267}" dt="2021-04-09T21:24:17.845" v="178" actId="20577"/>
          <ac:spMkLst>
            <pc:docMk/>
            <pc:sldMk cId="623931686" sldId="340"/>
            <ac:spMk id="6" creationId="{19B9EEA3-9162-4B5F-B84D-44C074728882}"/>
          </ac:spMkLst>
        </pc:spChg>
      </pc:sldChg>
      <pc:sldChg chg="modSp mod">
        <pc:chgData name="Katie Rocha" userId="58daeefe903b64b8" providerId="LiveId" clId="{F3B964C2-E3C9-4D5E-9C4C-C5DF540B9267}" dt="2021-04-09T21:33:18.770" v="211" actId="20577"/>
        <pc:sldMkLst>
          <pc:docMk/>
          <pc:sldMk cId="3918112437" sldId="350"/>
        </pc:sldMkLst>
        <pc:spChg chg="mod">
          <ac:chgData name="Katie Rocha" userId="58daeefe903b64b8" providerId="LiveId" clId="{F3B964C2-E3C9-4D5E-9C4C-C5DF540B9267}" dt="2021-04-09T21:33:18.770" v="211" actId="20577"/>
          <ac:spMkLst>
            <pc:docMk/>
            <pc:sldMk cId="3918112437" sldId="350"/>
            <ac:spMk id="3" creationId="{1B0FFF48-20E6-4996-8EAA-27102EDA0F69}"/>
          </ac:spMkLst>
        </pc:spChg>
      </pc:sldChg>
      <pc:sldChg chg="modSp mod">
        <pc:chgData name="Katie Rocha" userId="58daeefe903b64b8" providerId="LiveId" clId="{F3B964C2-E3C9-4D5E-9C4C-C5DF540B9267}" dt="2021-04-09T21:24:58.772" v="203" actId="20577"/>
        <pc:sldMkLst>
          <pc:docMk/>
          <pc:sldMk cId="127118208" sldId="351"/>
        </pc:sldMkLst>
        <pc:spChg chg="mod">
          <ac:chgData name="Katie Rocha" userId="58daeefe903b64b8" providerId="LiveId" clId="{F3B964C2-E3C9-4D5E-9C4C-C5DF540B9267}" dt="2021-04-09T21:24:58.772" v="203" actId="20577"/>
          <ac:spMkLst>
            <pc:docMk/>
            <pc:sldMk cId="127118208" sldId="351"/>
            <ac:spMk id="3" creationId="{1B0FFF48-20E6-4996-8EAA-27102EDA0F69}"/>
          </ac:spMkLst>
        </pc:spChg>
      </pc:sldChg>
      <pc:sldChg chg="modSp mod">
        <pc:chgData name="Katie Rocha" userId="58daeefe903b64b8" providerId="LiveId" clId="{F3B964C2-E3C9-4D5E-9C4C-C5DF540B9267}" dt="2021-04-09T21:22:09.788" v="52" actId="20577"/>
        <pc:sldMkLst>
          <pc:docMk/>
          <pc:sldMk cId="3147560219" sldId="354"/>
        </pc:sldMkLst>
        <pc:spChg chg="mod">
          <ac:chgData name="Katie Rocha" userId="58daeefe903b64b8" providerId="LiveId" clId="{F3B964C2-E3C9-4D5E-9C4C-C5DF540B9267}" dt="2021-04-09T21:22:09.788" v="52" actId="20577"/>
          <ac:spMkLst>
            <pc:docMk/>
            <pc:sldMk cId="3147560219" sldId="354"/>
            <ac:spMk id="3" creationId="{1B0FFF48-20E6-4996-8EAA-27102EDA0F69}"/>
          </ac:spMkLst>
        </pc:spChg>
      </pc:sldChg>
      <pc:sldChg chg="modSp mod">
        <pc:chgData name="Katie Rocha" userId="58daeefe903b64b8" providerId="LiveId" clId="{F3B964C2-E3C9-4D5E-9C4C-C5DF540B9267}" dt="2021-04-09T21:33:08.030" v="206" actId="20577"/>
        <pc:sldMkLst>
          <pc:docMk/>
          <pc:sldMk cId="3371686859" sldId="357"/>
        </pc:sldMkLst>
        <pc:spChg chg="mod">
          <ac:chgData name="Katie Rocha" userId="58daeefe903b64b8" providerId="LiveId" clId="{F3B964C2-E3C9-4D5E-9C4C-C5DF540B9267}" dt="2021-04-09T21:33:08.030" v="206" actId="20577"/>
          <ac:spMkLst>
            <pc:docMk/>
            <pc:sldMk cId="3371686859" sldId="357"/>
            <ac:spMk id="3" creationId="{1B0FFF48-20E6-4996-8EAA-27102EDA0F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1692" y="1123722"/>
            <a:ext cx="11325339" cy="4908783"/>
          </a:xfrm>
          <a:prstGeom prst="rect">
            <a:avLst/>
          </a:prstGeom>
        </p:spPr>
        <p:txBody>
          <a:bodyPr/>
          <a:lstStyle>
            <a:lvl1pPr marL="228594" marR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latin typeface="+mn-lt"/>
                <a:cs typeface="Arial"/>
              </a:defRPr>
            </a:lvl1pPr>
            <a:lvl2pPr marL="685783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aseline="0">
                <a:latin typeface="Arial"/>
                <a:cs typeface="Arial"/>
              </a:defRPr>
            </a:lvl2pPr>
            <a:lvl3pPr marL="914377" marR="0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/>
                <a:cs typeface="Arial"/>
              </a:defRPr>
            </a:lvl3pPr>
            <a:lvl4pPr marL="1600160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latin typeface="Arial"/>
                <a:cs typeface="Arial"/>
              </a:defRPr>
            </a:lvl4pPr>
            <a:lvl5pPr marL="2057349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/>
                <a:cs typeface="Arial"/>
              </a:defRPr>
            </a:lvl5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Edit Master text styles</a:t>
            </a:r>
          </a:p>
          <a:p>
            <a:pPr marL="228594" marR="0" lvl="1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Second level</a:t>
            </a:r>
          </a:p>
          <a:p>
            <a:pPr marL="228594" marR="0" lvl="2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Third level</a:t>
            </a:r>
          </a:p>
          <a:p>
            <a:pPr marL="228594" marR="0" lvl="3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Fourth level</a:t>
            </a:r>
          </a:p>
          <a:p>
            <a:pPr marL="228594" marR="0" lvl="4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Fifth level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1692" y="175655"/>
            <a:ext cx="10515600" cy="72226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2005" y="62583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570E26-FC15-4AA8-90CC-DE4D2ACF0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94063"/>
            <a:ext cx="12192000" cy="572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2005" y="62583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570E26-FC15-4AA8-90CC-DE4D2ACF0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5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2005" y="62583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570E26-FC15-4AA8-90CC-DE4D2ACF0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29655"/>
            <a:ext cx="12192000" cy="547661"/>
          </a:xfrm>
          <a:prstGeom prst="rect">
            <a:avLst/>
          </a:prstGeom>
          <a:solidFill>
            <a:schemeClr val="tx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" y="927373"/>
            <a:ext cx="11457129" cy="0"/>
          </a:xfrm>
          <a:prstGeom prst="line">
            <a:avLst/>
          </a:prstGeom>
          <a:ln cap="flat">
            <a:solidFill>
              <a:schemeClr val="tx1">
                <a:lumMod val="65000"/>
                <a:lumOff val="35000"/>
              </a:schemeClr>
            </a:solidFill>
            <a:tailEnd type="diamon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457133" y="754653"/>
            <a:ext cx="358913" cy="284480"/>
          </a:xfrm>
          <a:prstGeom prst="rect">
            <a:avLst/>
          </a:prstGeom>
        </p:spPr>
      </p:pic>
      <p:pic>
        <p:nvPicPr>
          <p:cNvPr id="11" name="Picture 2" descr="https://word-edit.officeapps.live.com/we/ResReader.ashx?v=00000000-0000-0000-0000-000000000014&amp;n=E2o10.img&amp;rndm=189ed0a3-ebc7-4ca1-9f7e-633e5e845010&amp;WOPIsrc=https%3A%2F%2Fmyerauedu%2Esharepoint%2Ecom%2Fteams%2FPR%5FCollege%5Fof%5FEngineering%2FPC%5FEAGLESAT%2F%5Fvti%5Fbin%2Fwopi%2Eashx%2Ffiles%2F4a666d65ee3c462fa1e578f6d7df2cd8&amp;access_token=eyJ0eXAiOiJKV1QiLCJhbGciOiJSUzI1NiIsIng1dCI6ImpOX1RsZ1otUUk0UHZpc2pTVnpKMW9ySnRnOCJ9%2EeyJhdWQiOiJ3b3BpL215ZXJhdWVkdS5zaGFyZXBvaW50LmNvbUA2OTMxYzk2My0wN2I3LTQxNTYtYWIwZS0zNWQxZjc5MDM1YjgiLCJpc3MiOiIwMDAwMDAwMy0wMDAwLTBmZjEtY2UwMC0wMDAwMDAwMDAwMDBAOTAxNDAxMjItODUxNi0xMWUxLThlZmYtNDkzMDQ5MjQwMTliIiwibmJmIjoiMTQ5MTEwNjIzNyIsImV4cCI6IjE0OTExNDIyMzciLCJuYW1laWQiOiIwIy5mfG1lbWJlcnNoaXB8YmFydGhlbmxAbXkuZXJhdS5lZHUiLCJuaWkiOiJtaWNyb3NvZnQuc2hhcmVwb2ludCIsImlzdXNlciI6InRydWUiLCJjYWNoZWtleSI6IjBoLmZ8bWVtYmVyc2hpcHwxMDAzMDAwMDg4NjJlMmQ4QGxpdmUuY29tIiwiaXNsb29wYmFjayI6IlRydWUiLCJhcHBjdHgiOiI0YTY2NmQ2NWVlM2M0NjJmYTFlNTc4ZjZkN2RmMmNkODt2WGptRmVFamxzanhNMVp5MzFPZkVWaUpBRTA9O0RlZmF1bHQ7OzFCMDNDNDMxQUVGO1RydWU7OzswIn0%2EOLu9dq9FNl7H%5Fhq1dz4fW5OXezhZQ5ZOn%2DMfdhraTypzFSFsQSo5koxYvQIwZFYcyf5o00UoTlJPn1JAyRewfANjxxiW9C4HS8GwGQej0Yu315cjXKADw1WQzJjThQIvakrYJCqwAlqHJuMawBZowGqV0abl8s%2DFAxor8is4UuUlPVjLqhIQosbK5uKCGzaARi%2D9vz%5FhffUkcqiB%2DQSfWOdW8Em%2DbcjTRneToIlCa87s1TI457Ap3MlJPdU1KW5SDCwjQwJ%5F59re1WqGzITPkLXaiioTRPGLWA1c09GWVgyGSS99EOQPWcmbsC71elwe6ug4RVl9Bg%5FyYG5wUw4YHg&amp;access_token_ttl=1491142237110&amp;usid=1e9e59f1-e349-49d6-968e-529823aa5c03&amp;build=16.0.8028.7775&amp;waccluster=US1"/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762"/>
          <a:stretch/>
        </p:blipFill>
        <p:spPr bwMode="auto">
          <a:xfrm>
            <a:off x="62108" y="6150057"/>
            <a:ext cx="631252" cy="49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675120"/>
            <a:ext cx="12192000" cy="182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2005" y="62583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570E26-FC15-4AA8-90CC-DE4D2ACF01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3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F3AF-29F1-4A05-90D3-C5441FF42AD1}"/>
              </a:ext>
            </a:extLst>
          </p:cNvPr>
          <p:cNvSpPr txBox="1">
            <a:spLocks/>
          </p:cNvSpPr>
          <p:nvPr/>
        </p:nvSpPr>
        <p:spPr>
          <a:xfrm>
            <a:off x="545837" y="2385744"/>
            <a:ext cx="10745618" cy="1362075"/>
          </a:xfrm>
          <a:prstGeom prst="rect">
            <a:avLst/>
          </a:prstGeom>
        </p:spPr>
        <p:txBody>
          <a:bodyPr anchor="t"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EagleSat-II</a:t>
            </a:r>
          </a:p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On Board Computer (OBC) Subsystem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0B6A9-4B9A-4568-B1E8-E18BA23F7352}"/>
              </a:ext>
            </a:extLst>
          </p:cNvPr>
          <p:cNvSpPr txBox="1">
            <a:spLocks/>
          </p:cNvSpPr>
          <p:nvPr/>
        </p:nvSpPr>
        <p:spPr>
          <a:xfrm>
            <a:off x="545837" y="3747819"/>
            <a:ext cx="10363200" cy="1500187"/>
          </a:xfrm>
          <a:prstGeom prst="rect">
            <a:avLst/>
          </a:prstGeom>
        </p:spPr>
        <p:txBody>
          <a:bodyPr anchor="t"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Katherine Rocha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570E26-FC15-4AA8-90CC-DE4D2ACF0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170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25339" cy="4682234"/>
          </a:xfrm>
        </p:spPr>
        <p:txBody>
          <a:bodyPr anchor="t"/>
          <a:lstStyle/>
          <a:p>
            <a:pPr marL="227965" indent="-227965"/>
            <a:r>
              <a:rPr lang="en-US" dirty="0"/>
              <a:t>Prototype PCB early in design/build process</a:t>
            </a:r>
          </a:p>
          <a:p>
            <a:pPr marL="685154" lvl="1" indent="-227965"/>
            <a:r>
              <a:rPr lang="en-US" dirty="0"/>
              <a:t>Parts and interfaces selected, early schematic designs</a:t>
            </a:r>
          </a:p>
          <a:p>
            <a:pPr marL="685154" lvl="1" indent="-227965"/>
            <a:r>
              <a:rPr lang="en-US" dirty="0"/>
              <a:t>Pin and peripheral assignments planned, subject to change</a:t>
            </a:r>
          </a:p>
          <a:p>
            <a:pPr marL="227965" indent="-227965"/>
            <a:r>
              <a:rPr lang="en-US" dirty="0"/>
              <a:t>MDE prototype already running on TM4C</a:t>
            </a:r>
          </a:p>
          <a:p>
            <a:pPr marL="685154" lvl="1" indent="-227965"/>
            <a:r>
              <a:rPr lang="en-US" dirty="0"/>
              <a:t>Black box test of descaled system during high-altitude balloon flight</a:t>
            </a:r>
          </a:p>
          <a:p>
            <a:pPr marL="685154" lvl="1" indent="-227965"/>
            <a:r>
              <a:rPr lang="en-US" dirty="0"/>
              <a:t>Possible migration to FPGA</a:t>
            </a:r>
          </a:p>
          <a:p>
            <a:pPr marL="227965" indent="-227965"/>
            <a:r>
              <a:rPr lang="en-US" dirty="0"/>
              <a:t>CRP prototype in development</a:t>
            </a:r>
          </a:p>
          <a:p>
            <a:pPr marL="685154" lvl="1" indent="-227965"/>
            <a:r>
              <a:rPr lang="en-US" dirty="0"/>
              <a:t>MCU + FPGA development difficult – difficult to test either until both complete</a:t>
            </a:r>
          </a:p>
          <a:p>
            <a:pPr marL="685154" lvl="1" indent="-227965"/>
            <a:r>
              <a:rPr lang="en-US" dirty="0"/>
              <a:t>Prototype Complete – testing being done with radiation sources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On-Board Computer – Board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EAF4F9-CA80-4DC2-863F-3771A4E27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3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25339" cy="3422309"/>
          </a:xfrm>
        </p:spPr>
        <p:txBody>
          <a:bodyPr anchor="t"/>
          <a:lstStyle/>
          <a:p>
            <a:pPr marL="227965" indent="-227965"/>
            <a:r>
              <a:rPr lang="en-US" dirty="0"/>
              <a:t>Architecture Description</a:t>
            </a:r>
          </a:p>
          <a:p>
            <a:pPr marL="227965" indent="-227965"/>
            <a:r>
              <a:rPr lang="en-US" dirty="0"/>
              <a:t>FPGA Fabric</a:t>
            </a:r>
          </a:p>
          <a:p>
            <a:pPr marL="227965" indent="-227965"/>
            <a:r>
              <a:rPr lang="en-US" dirty="0" err="1"/>
              <a:t>MircoBlaze</a:t>
            </a:r>
            <a:r>
              <a:rPr lang="en-US" dirty="0"/>
              <a:t> Soft Processing Core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/>
              <a:t>OBC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2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25339" cy="4682234"/>
          </a:xfrm>
        </p:spPr>
        <p:txBody>
          <a:bodyPr anchor="t"/>
          <a:lstStyle/>
          <a:p>
            <a:pPr marL="227965" indent="-227965"/>
            <a:r>
              <a:rPr lang="en-US" dirty="0"/>
              <a:t>Centralized computer system</a:t>
            </a:r>
          </a:p>
          <a:p>
            <a:pPr marL="227965" indent="-227965"/>
            <a:r>
              <a:rPr lang="en-US" dirty="0"/>
              <a:t>Triple Mode Redundancy solution to radiation</a:t>
            </a:r>
          </a:p>
          <a:p>
            <a:pPr marL="227965" indent="-227965"/>
            <a:r>
              <a:rPr lang="en-US" dirty="0" err="1"/>
              <a:t>MicroBlaze</a:t>
            </a:r>
            <a:r>
              <a:rPr lang="en-US" dirty="0"/>
              <a:t> </a:t>
            </a:r>
            <a:r>
              <a:rPr lang="en-US" dirty="0" err="1"/>
              <a:t>SoftCore</a:t>
            </a:r>
            <a:endParaRPr lang="en-US" dirty="0"/>
          </a:p>
          <a:p>
            <a:pPr marL="685154" lvl="1" indent="-227965"/>
            <a:r>
              <a:rPr lang="en-US" dirty="0"/>
              <a:t>Connects to all other subsystems, through FPGA Fabric</a:t>
            </a:r>
          </a:p>
          <a:p>
            <a:pPr marL="685154" lvl="1" indent="-227965"/>
            <a:r>
              <a:rPr lang="en-US" dirty="0"/>
              <a:t>Processes all bus system data and telemetry</a:t>
            </a:r>
          </a:p>
          <a:p>
            <a:pPr marL="685154" lvl="1" indent="-227965"/>
            <a:r>
              <a:rPr lang="en-US" dirty="0"/>
              <a:t>Communicates with the ground through COMMS subsystem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/>
              <a:t>Architecture Description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0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73162" cy="3075709"/>
          </a:xfrm>
        </p:spPr>
        <p:txBody>
          <a:bodyPr anchor="t"/>
          <a:lstStyle/>
          <a:p>
            <a:pPr marL="227965" indent="-227965"/>
            <a:r>
              <a:rPr lang="en-US" dirty="0"/>
              <a:t>Ease of development for the team is critically important</a:t>
            </a:r>
          </a:p>
          <a:p>
            <a:pPr marL="227965" indent="-227965"/>
            <a:r>
              <a:rPr lang="en-US" dirty="0"/>
              <a:t>FPGA with softcore to meet instrument timing requirements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FPGA Fabric – Overview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8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25339" cy="4682234"/>
          </a:xfrm>
        </p:spPr>
        <p:txBody>
          <a:bodyPr anchor="t"/>
          <a:lstStyle/>
          <a:p>
            <a:pPr marL="227965" indent="-227965"/>
            <a:r>
              <a:rPr lang="en-US" dirty="0"/>
              <a:t>Ease of development is a priority</a:t>
            </a:r>
          </a:p>
          <a:p>
            <a:pPr marL="227965" indent="-227965"/>
            <a:r>
              <a:rPr lang="en-US" dirty="0"/>
              <a:t>Software being developed by each </a:t>
            </a:r>
            <a:r>
              <a:rPr lang="en-US" dirty="0" err="1"/>
              <a:t>subteam</a:t>
            </a:r>
            <a:r>
              <a:rPr lang="en-US" dirty="0"/>
              <a:t> semi-independently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FPGA Fabric – Firmware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12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25339" cy="4682234"/>
          </a:xfrm>
        </p:spPr>
        <p:txBody>
          <a:bodyPr anchor="t"/>
          <a:lstStyle/>
          <a:p>
            <a:pPr marL="227965" indent="-227965"/>
            <a:r>
              <a:rPr lang="en-US" dirty="0"/>
              <a:t>Comms Packet Handling</a:t>
            </a:r>
          </a:p>
          <a:p>
            <a:pPr marL="685154" lvl="1" indent="-227965"/>
            <a:r>
              <a:rPr lang="en-US" dirty="0"/>
              <a:t>Packetizes data and telemetry for downlink asynchronously</a:t>
            </a:r>
          </a:p>
          <a:p>
            <a:pPr marL="227965" indent="-227965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FPGA Fabric – Additional Telemetry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60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FF48-20E6-4996-8EAA-27102EDA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3" y="1122218"/>
            <a:ext cx="11325339" cy="3422309"/>
          </a:xfrm>
        </p:spPr>
        <p:txBody>
          <a:bodyPr anchor="t"/>
          <a:lstStyle/>
          <a:p>
            <a:pPr marL="227965" indent="-227965"/>
            <a:r>
              <a:rPr lang="en-US" dirty="0"/>
              <a:t>Interfaces with all other bus systems and payload stack</a:t>
            </a:r>
          </a:p>
          <a:p>
            <a:pPr marL="685154" lvl="1" indent="-227965"/>
            <a:r>
              <a:rPr lang="en-US" dirty="0"/>
              <a:t>Receives and interprets commands from the ground</a:t>
            </a:r>
          </a:p>
          <a:p>
            <a:pPr marL="227965" indent="-227965"/>
            <a:r>
              <a:rPr lang="en-US" dirty="0"/>
              <a:t>Designed in house</a:t>
            </a:r>
          </a:p>
          <a:p>
            <a:pPr marL="685154" lvl="1" indent="-227965"/>
            <a:r>
              <a:rPr lang="en-US" dirty="0"/>
              <a:t>Custom development for mission-critical system</a:t>
            </a:r>
          </a:p>
          <a:p>
            <a:pPr marL="685154" lvl="1" indent="-227965"/>
            <a:r>
              <a:rPr lang="en-US" dirty="0"/>
              <a:t>Real-Time Processor Preset Configuration</a:t>
            </a:r>
          </a:p>
          <a:p>
            <a:pPr marL="685154" lvl="1" indent="-227965"/>
            <a:r>
              <a:rPr lang="en-US" dirty="0"/>
              <a:t>Operating System TBD</a:t>
            </a:r>
          </a:p>
          <a:p>
            <a:pPr marL="685154" lvl="1" indent="-227965"/>
            <a:r>
              <a:rPr lang="en-US" dirty="0"/>
              <a:t>Flight SW Framework TBD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Softcore – Overview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03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– Firmware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9EEA3-9162-4B5F-B84D-44C074728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Xilinx IP and example code to create the softcore</a:t>
            </a:r>
          </a:p>
          <a:p>
            <a:r>
              <a:rPr lang="en-US" dirty="0"/>
              <a:t>External interfaces adjusted to work with Neso </a:t>
            </a:r>
            <a:r>
              <a:rPr lang="en-US" dirty="0" err="1"/>
              <a:t>Artix</a:t>
            </a:r>
            <a:r>
              <a:rPr lang="en-US" dirty="0"/>
              <a:t> 7</a:t>
            </a:r>
          </a:p>
          <a:p>
            <a:r>
              <a:rPr lang="en-US" dirty="0"/>
              <a:t>Custom PDL with interfaces to FPGA </a:t>
            </a:r>
          </a:p>
          <a:p>
            <a:r>
              <a:rPr lang="en-US" dirty="0"/>
              <a:t>Off-loading processing to FPGA fabric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7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B80F7-D006-48E9-9F75-8FC6CD31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93" y="115887"/>
            <a:ext cx="10964199" cy="754446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Software – Operating Modes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70E26-FC15-4AA8-90CC-DE4D2ACF01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9EEA3-9162-4B5F-B84D-44C074728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2" y="1123722"/>
            <a:ext cx="5768999" cy="4908783"/>
          </a:xfrm>
        </p:spPr>
        <p:txBody>
          <a:bodyPr/>
          <a:lstStyle/>
          <a:p>
            <a:r>
              <a:rPr lang="en-US" dirty="0"/>
              <a:t>Detumble</a:t>
            </a:r>
          </a:p>
          <a:p>
            <a:pPr lvl="1"/>
            <a:r>
              <a:rPr lang="en-US" dirty="0"/>
              <a:t>Entered at every boot, all subsystems off except OBC and ACS</a:t>
            </a:r>
          </a:p>
          <a:p>
            <a:pPr lvl="1"/>
            <a:r>
              <a:rPr lang="en-US" dirty="0"/>
              <a:t>ACS detumbling the spacecraft until low rotation rate</a:t>
            </a:r>
          </a:p>
          <a:p>
            <a:r>
              <a:rPr lang="en-US" dirty="0"/>
              <a:t>Safe mode</a:t>
            </a:r>
          </a:p>
          <a:p>
            <a:pPr lvl="1"/>
            <a:r>
              <a:rPr lang="en-US" dirty="0"/>
              <a:t>Spacecraft reduced to barebones operation</a:t>
            </a:r>
          </a:p>
          <a:p>
            <a:pPr lvl="1"/>
            <a:r>
              <a:rPr lang="en-US" dirty="0"/>
              <a:t>Payloads off, COMMS attempts to establish communication with ground station</a:t>
            </a:r>
          </a:p>
          <a:p>
            <a:r>
              <a:rPr lang="en-US" dirty="0"/>
              <a:t>Normal operating mode</a:t>
            </a:r>
          </a:p>
          <a:p>
            <a:pPr lvl="1"/>
            <a:r>
              <a:rPr lang="en-US" dirty="0"/>
              <a:t>Main science mission underway</a:t>
            </a:r>
          </a:p>
          <a:p>
            <a:pPr lvl="1"/>
            <a:r>
              <a:rPr lang="en-US" dirty="0"/>
              <a:t>Payloads fully operating, ACS </a:t>
            </a:r>
            <a:r>
              <a:rPr lang="en-US" dirty="0" err="1"/>
              <a:t>stationkeeping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E37968E-C6A5-46FB-AE18-F05FEE006A51}"/>
              </a:ext>
            </a:extLst>
          </p:cNvPr>
          <p:cNvSpPr txBox="1">
            <a:spLocks/>
          </p:cNvSpPr>
          <p:nvPr/>
        </p:nvSpPr>
        <p:spPr>
          <a:xfrm>
            <a:off x="7403091" y="5280866"/>
            <a:ext cx="4494380" cy="459544"/>
          </a:xfrm>
          <a:prstGeom prst="rect">
            <a:avLst/>
          </a:prstGeom>
        </p:spPr>
        <p:txBody>
          <a:bodyPr anchor="t"/>
          <a:lstStyle>
            <a:lvl1pPr marL="228594" marR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1pPr>
            <a:lvl2pPr marL="685783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914377" marR="0" indent="0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160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349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b="1" dirty="0"/>
              <a:t>Figure 7:</a:t>
            </a:r>
            <a:r>
              <a:rPr lang="en-US" sz="1800" dirty="0"/>
              <a:t> EagleSat-II Operating Modes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26821FF4-7A03-46AB-A781-18AC0C37C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354" y="493110"/>
            <a:ext cx="4049854" cy="487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51776"/>
      </p:ext>
    </p:extLst>
  </p:cSld>
  <p:clrMapOvr>
    <a:masterClrMapping/>
  </p:clrMapOvr>
</p:sld>
</file>

<file path=ppt/theme/theme1.xml><?xml version="1.0" encoding="utf-8"?>
<a:theme xmlns:a="http://schemas.openxmlformats.org/drawingml/2006/main" name="EagleSa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ahom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agleSat Theme" id="{4A9ACD81-D806-43B2-ADCF-D0AF29BFD955}" vid="{C63D2023-325B-4A84-B25A-3CF25607564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bf2d388-9b68-4952-9bcd-945bcd3bc124">RHCWVWTZRMYC-44-6656</_dlc_DocId>
    <_dlc_DocIdUrl xmlns="2bf2d388-9b68-4952-9bcd-945bcd3bc124">
      <Url>https://myerauedu.sharepoint.com/teams/PR_College_of_Engineering/PC_EAGLESAT/_layouts/15/DocIdRedir.aspx?ID=RHCWVWTZRMYC-44-6656</Url>
      <Description>RHCWVWTZRMYC-44-6656</Description>
    </_dlc_DocIdUrl>
    <_Flow_SignoffStatus xmlns="bf192eb6-175c-4ee1-9b68-ebc3cf1a256d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82CE8AAA6D044CAE2E60D48871CC72" ma:contentTypeVersion="13" ma:contentTypeDescription="Create a new document." ma:contentTypeScope="" ma:versionID="9142c3e3acd74ae87f52817db006b94c">
  <xsd:schema xmlns:xsd="http://www.w3.org/2001/XMLSchema" xmlns:xs="http://www.w3.org/2001/XMLSchema" xmlns:p="http://schemas.microsoft.com/office/2006/metadata/properties" xmlns:ns2="2bf2d388-9b68-4952-9bcd-945bcd3bc124" xmlns:ns3="6c160ac7-2e9f-4006-94dd-bfed52f16d06" xmlns:ns4="bf192eb6-175c-4ee1-9b68-ebc3cf1a256d" targetNamespace="http://schemas.microsoft.com/office/2006/metadata/properties" ma:root="true" ma:fieldsID="192311d5fcd73df2f2264f953d0bac01" ns2:_="" ns3:_="" ns4:_="">
    <xsd:import namespace="2bf2d388-9b68-4952-9bcd-945bcd3bc124"/>
    <xsd:import namespace="6c160ac7-2e9f-4006-94dd-bfed52f16d06"/>
    <xsd:import namespace="bf192eb6-175c-4ee1-9b68-ebc3cf1a25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2d388-9b68-4952-9bcd-945bcd3bc12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60ac7-2e9f-4006-94dd-bfed52f16d0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192eb6-175c-4ee1-9b68-ebc3cf1a25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OCR" ma:index="2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3" nillable="true" ma:displayName="Sign-off status" ma:internalName="_x0024_Resources_x003a_core_x002c_Signoff_Status_x003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6617D8-C936-4065-B540-5F0275B936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8BF7F4-0833-4178-9A2F-4D32FC8C7321}">
  <ds:schemaRefs>
    <ds:schemaRef ds:uri="http://schemas.microsoft.com/office/2006/metadata/properties"/>
    <ds:schemaRef ds:uri="http://schemas.microsoft.com/office/infopath/2007/PartnerControls"/>
    <ds:schemaRef ds:uri="2bf2d388-9b68-4952-9bcd-945bcd3bc124"/>
    <ds:schemaRef ds:uri="bf192eb6-175c-4ee1-9b68-ebc3cf1a256d"/>
  </ds:schemaRefs>
</ds:datastoreItem>
</file>

<file path=customXml/itemProps3.xml><?xml version="1.0" encoding="utf-8"?>
<ds:datastoreItem xmlns:ds="http://schemas.openxmlformats.org/officeDocument/2006/customXml" ds:itemID="{E33F23C4-D0E1-4363-9F0E-44DD74C03A1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023AC31-B51E-49A8-844B-0D90766F4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f2d388-9b68-4952-9bcd-945bcd3bc124"/>
    <ds:schemaRef ds:uri="6c160ac7-2e9f-4006-94dd-bfed52f16d06"/>
    <ds:schemaRef ds:uri="bf192eb6-175c-4ee1-9b68-ebc3cf1a25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333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Tahoma</vt:lpstr>
      <vt:lpstr>EagleSat Theme</vt:lpstr>
      <vt:lpstr>PowerPoint Presentation</vt:lpstr>
      <vt:lpstr>OBC Overview</vt:lpstr>
      <vt:lpstr>Architecture Description</vt:lpstr>
      <vt:lpstr>FPGA Fabric – Overview </vt:lpstr>
      <vt:lpstr>FPGA Fabric – Firmware</vt:lpstr>
      <vt:lpstr>FPGA Fabric – Additional Telemetry</vt:lpstr>
      <vt:lpstr>MicroBlaze Softcore – Overview </vt:lpstr>
      <vt:lpstr>MicroBlaze – Firmware</vt:lpstr>
      <vt:lpstr>MicroBlaze Software – Operating Modes</vt:lpstr>
      <vt:lpstr>On-Board Computer – Board Design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Nicoli, Margaret L.</dc:creator>
  <cp:lastModifiedBy>Katie Rocha</cp:lastModifiedBy>
  <cp:revision>12</cp:revision>
  <dcterms:created xsi:type="dcterms:W3CDTF">2018-10-22T02:53:58Z</dcterms:created>
  <dcterms:modified xsi:type="dcterms:W3CDTF">2021-04-09T21:33:34Z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0x010100A282CE8AAA6D044CAE2E60D48871CC72</vt:lpwstr>
  </property>
  <property fmtid="{D5CDD505-2E9C-101B-9397-08002B2CF9AE}" pid="3" name="_dlc_DocIdItemGuid">
    <vt:lpwstr>632ff0ee-1593-4924-bae0-b2ae89921735</vt:lpwstr>
  </property>
  <property fmtid="{D5CDD505-2E9C-101B-9397-08002B2CF9AE}" pid="4" name="Order">
    <vt:r8>463600</vt:r8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_CopySource">
    <vt:lpwstr>https://myerauedu.sharepoint.com/teams/PR_College_of_Engineering/PC_EAGLESAT/Shared Documents/EagleSat-II/Major Documents/CDR/Individual Presentations - DO NOT USE!!!/OBC CDR.pptx</vt:lpwstr>
  </property>
</Properties>
</file>